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Digital Logic	 Lecture 08</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Amr</a:t>
            </a:r>
            <a:r>
              <a:rPr lang="en-US" dirty="0" smtClean="0"/>
              <a:t> Al-</a:t>
            </a:r>
            <a:r>
              <a:rPr lang="en-US" dirty="0" err="1" smtClean="0"/>
              <a:t>Awamry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conversion example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828800" y="1524000"/>
            <a:ext cx="5429250" cy="40719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conversion k-map 1</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57200" y="1676400"/>
            <a:ext cx="8382000" cy="423168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conversion k-map </a:t>
            </a:r>
            <a:r>
              <a:rPr lang="en-US" dirty="0" smtClean="0"/>
              <a:t>2</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685800" y="1413083"/>
            <a:ext cx="8293051" cy="430191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Conversion </a:t>
            </a:r>
            <a:r>
              <a:rPr lang="en-US" dirty="0" err="1" smtClean="0"/>
              <a:t>Implmentation</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066800" y="1219200"/>
            <a:ext cx="7132169" cy="511016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BINARY ADDER–SUBTRACTOR</a:t>
            </a:r>
            <a:endParaRPr lang="en-US" dirty="0"/>
          </a:p>
        </p:txBody>
      </p:sp>
      <p:sp>
        <p:nvSpPr>
          <p:cNvPr id="3" name="Content Placeholder 2"/>
          <p:cNvSpPr>
            <a:spLocks noGrp="1"/>
          </p:cNvSpPr>
          <p:nvPr>
            <p:ph idx="1"/>
          </p:nvPr>
        </p:nvSpPr>
        <p:spPr>
          <a:xfrm>
            <a:off x="457200" y="1600201"/>
            <a:ext cx="8229600" cy="2590800"/>
          </a:xfrm>
        </p:spPr>
        <p:txBody>
          <a:bodyPr/>
          <a:lstStyle/>
          <a:p>
            <a:r>
              <a:rPr lang="en-US" dirty="0" smtClean="0"/>
              <a:t>A combinational circuit that performs the addition of two bits </a:t>
            </a:r>
            <a:r>
              <a:rPr lang="en-US" dirty="0" smtClean="0"/>
              <a:t>is called </a:t>
            </a:r>
            <a:r>
              <a:rPr lang="en-US" dirty="0" smtClean="0"/>
              <a:t>a </a:t>
            </a:r>
            <a:r>
              <a:rPr lang="en-US" i="1" dirty="0" smtClean="0"/>
              <a:t>half adder . One that performs the addition of three bits (two significant bits </a:t>
            </a:r>
            <a:r>
              <a:rPr lang="en-US" i="1" dirty="0" smtClean="0"/>
              <a:t>and </a:t>
            </a:r>
            <a:r>
              <a:rPr lang="en-US" dirty="0" smtClean="0"/>
              <a:t>a </a:t>
            </a:r>
            <a:r>
              <a:rPr lang="en-US" dirty="0" smtClean="0"/>
              <a:t>previous carry) is a </a:t>
            </a:r>
            <a:r>
              <a:rPr lang="en-US" i="1" dirty="0" smtClean="0"/>
              <a:t>full adder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 Adder</a:t>
            </a:r>
            <a:endParaRPr lang="en-US" dirty="0"/>
          </a:p>
        </p:txBody>
      </p:sp>
      <p:pic>
        <p:nvPicPr>
          <p:cNvPr id="7170" name="Picture 2"/>
          <p:cNvPicPr>
            <a:picLocks noChangeAspect="1" noChangeArrowheads="1"/>
          </p:cNvPicPr>
          <p:nvPr/>
        </p:nvPicPr>
        <p:blipFill>
          <a:blip r:embed="rId2" cstate="print"/>
          <a:srcRect/>
          <a:stretch>
            <a:fillRect/>
          </a:stretch>
        </p:blipFill>
        <p:spPr bwMode="auto">
          <a:xfrm>
            <a:off x="1143000" y="2286000"/>
            <a:ext cx="3129377" cy="1209675"/>
          </a:xfrm>
          <a:prstGeom prst="rect">
            <a:avLst/>
          </a:prstGeom>
          <a:noFill/>
          <a:ln w="9525">
            <a:noFill/>
            <a:miter lim="800000"/>
            <a:headEnd/>
            <a:tailEnd/>
          </a:ln>
        </p:spPr>
      </p:pic>
      <p:pic>
        <p:nvPicPr>
          <p:cNvPr id="7171" name="Picture 3"/>
          <p:cNvPicPr>
            <a:picLocks noChangeAspect="1" noChangeArrowheads="1"/>
          </p:cNvPicPr>
          <p:nvPr/>
        </p:nvPicPr>
        <p:blipFill>
          <a:blip r:embed="rId3" cstate="print"/>
          <a:srcRect/>
          <a:stretch>
            <a:fillRect/>
          </a:stretch>
        </p:blipFill>
        <p:spPr bwMode="auto">
          <a:xfrm>
            <a:off x="5334000" y="1600200"/>
            <a:ext cx="2819400" cy="2532681"/>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762000" y="4114800"/>
            <a:ext cx="7066935" cy="23812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Adder</a:t>
            </a:r>
            <a:endParaRPr lang="en-US" dirty="0"/>
          </a:p>
        </p:txBody>
      </p:sp>
      <p:pic>
        <p:nvPicPr>
          <p:cNvPr id="8194" name="Picture 2"/>
          <p:cNvPicPr>
            <a:picLocks noChangeAspect="1" noChangeArrowheads="1"/>
          </p:cNvPicPr>
          <p:nvPr/>
        </p:nvPicPr>
        <p:blipFill>
          <a:blip r:embed="rId2" cstate="print"/>
          <a:srcRect/>
          <a:stretch>
            <a:fillRect/>
          </a:stretch>
        </p:blipFill>
        <p:spPr bwMode="auto">
          <a:xfrm>
            <a:off x="304800" y="2895600"/>
            <a:ext cx="4364182" cy="762000"/>
          </a:xfrm>
          <a:prstGeom prst="rect">
            <a:avLst/>
          </a:prstGeom>
          <a:noFill/>
          <a:ln w="9525">
            <a:noFill/>
            <a:miter lim="800000"/>
            <a:headEnd/>
            <a:tailEnd/>
          </a:ln>
        </p:spPr>
      </p:pic>
      <p:pic>
        <p:nvPicPr>
          <p:cNvPr id="8195" name="Picture 3"/>
          <p:cNvPicPr>
            <a:picLocks noChangeAspect="1" noChangeArrowheads="1"/>
          </p:cNvPicPr>
          <p:nvPr/>
        </p:nvPicPr>
        <p:blipFill>
          <a:blip r:embed="rId3" cstate="print"/>
          <a:srcRect/>
          <a:stretch>
            <a:fillRect/>
          </a:stretch>
        </p:blipFill>
        <p:spPr bwMode="auto">
          <a:xfrm>
            <a:off x="4800600" y="1676400"/>
            <a:ext cx="3810000" cy="36569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Adder Implementation </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457200" y="1828800"/>
            <a:ext cx="7753350" cy="395800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bit Adder</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109840" y="2300288"/>
            <a:ext cx="8500759" cy="341471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Combinational Logic  1</a:t>
            </a:r>
            <a:endParaRPr lang="en-US" dirty="0"/>
          </a:p>
        </p:txBody>
      </p:sp>
      <p:sp>
        <p:nvSpPr>
          <p:cNvPr id="3" name="Content Placeholder 2"/>
          <p:cNvSpPr>
            <a:spLocks noGrp="1"/>
          </p:cNvSpPr>
          <p:nvPr>
            <p:ph idx="1"/>
          </p:nvPr>
        </p:nvSpPr>
        <p:spPr>
          <a:xfrm>
            <a:off x="457200" y="1600201"/>
            <a:ext cx="8229600" cy="2209800"/>
          </a:xfrm>
        </p:spPr>
        <p:txBody>
          <a:bodyPr>
            <a:normAutofit fontScale="85000" lnSpcReduction="20000"/>
          </a:bodyPr>
          <a:lstStyle/>
          <a:p>
            <a:r>
              <a:rPr lang="en-US" dirty="0" smtClean="0"/>
              <a:t>A combinational circuit consists of an interconnection of logic gates. Combinational logic gates react to the values of the signals at their inputs and produce the value of the output signal, transforming binary information from the given input data to a required output data</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447800" y="4191000"/>
            <a:ext cx="6518148" cy="17907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Combinational Logic  2</a:t>
            </a:r>
            <a:endParaRPr lang="en-US" dirty="0"/>
          </a:p>
        </p:txBody>
      </p:sp>
      <p:sp>
        <p:nvSpPr>
          <p:cNvPr id="3" name="Content Placeholder 2"/>
          <p:cNvSpPr>
            <a:spLocks noGrp="1"/>
          </p:cNvSpPr>
          <p:nvPr>
            <p:ph idx="1"/>
          </p:nvPr>
        </p:nvSpPr>
        <p:spPr/>
        <p:txBody>
          <a:bodyPr/>
          <a:lstStyle/>
          <a:p>
            <a:r>
              <a:rPr lang="en-US" b="1" dirty="0" smtClean="0"/>
              <a:t>The diagram of a combinational circuit has logic gates with no feedback paths or memory elements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Procedure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one has previous experience and familiarity with a wide variety of digital </a:t>
            </a:r>
            <a:r>
              <a:rPr lang="en-US" dirty="0" err="1" smtClean="0"/>
              <a:t>circuits.To</a:t>
            </a:r>
            <a:r>
              <a:rPr lang="en-US" dirty="0" smtClean="0"/>
              <a:t> obtain the output Boolean functions from a logic diagram, we proceed as follows:</a:t>
            </a:r>
          </a:p>
          <a:p>
            <a:pPr>
              <a:buNone/>
            </a:pPr>
            <a:r>
              <a:rPr lang="en-US" b="1" dirty="0" smtClean="0"/>
              <a:t>1. Label all gate outputs that are a function of input variables with arbitrary symbols— </a:t>
            </a:r>
            <a:r>
              <a:rPr lang="en-US" dirty="0" smtClean="0"/>
              <a:t>but with meaningful names. Determine the Boolean functions for each gate output.</a:t>
            </a:r>
          </a:p>
          <a:p>
            <a:pPr>
              <a:buNone/>
            </a:pPr>
            <a:r>
              <a:rPr lang="en-US" b="1" dirty="0" smtClean="0"/>
              <a:t>2. Label the gates that are a function of input variables and previously labeled gates </a:t>
            </a:r>
            <a:r>
              <a:rPr lang="en-US" dirty="0" smtClean="0"/>
              <a:t>with other arbitrary symbols. Find the Boolean functions for these gates.</a:t>
            </a:r>
          </a:p>
          <a:p>
            <a:pPr>
              <a:buNone/>
            </a:pPr>
            <a:r>
              <a:rPr lang="en-US" b="1" dirty="0" smtClean="0"/>
              <a:t>3. Repeat the process outlined in step 2 until the outputs of the circuit are obtained.</a:t>
            </a:r>
          </a:p>
          <a:p>
            <a:pPr>
              <a:buNone/>
            </a:pPr>
            <a:r>
              <a:rPr lang="en-US" b="1" dirty="0" smtClean="0"/>
              <a:t>4. By repeated substitution of previously defined functions, obtain the output </a:t>
            </a:r>
            <a:r>
              <a:rPr lang="en-US" dirty="0" smtClean="0"/>
              <a:t>Boolean functions in terms of input variables.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371601" y="1246375"/>
            <a:ext cx="7111040" cy="48496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Cont.</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066799" y="1828800"/>
            <a:ext cx="3278459" cy="13716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642610" y="2286000"/>
            <a:ext cx="2377440" cy="9144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04800" y="3581400"/>
            <a:ext cx="8839200" cy="1524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Table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The derivation of the truth table for a circuit is a straightforward process once </a:t>
            </a:r>
            <a:r>
              <a:rPr lang="en-US" dirty="0" smtClean="0"/>
              <a:t>the output </a:t>
            </a:r>
            <a:r>
              <a:rPr lang="en-US" dirty="0" smtClean="0"/>
              <a:t>Boolean functions are known. To obtain the truth table directly from the </a:t>
            </a:r>
            <a:r>
              <a:rPr lang="en-US" dirty="0" smtClean="0"/>
              <a:t>logic diagram </a:t>
            </a:r>
            <a:r>
              <a:rPr lang="en-US" dirty="0" smtClean="0"/>
              <a:t>without going through the derivations of the Boolean functions, we proceed </a:t>
            </a:r>
            <a:r>
              <a:rPr lang="en-US" dirty="0" smtClean="0"/>
              <a:t>as follows</a:t>
            </a:r>
            <a:r>
              <a:rPr lang="en-US" dirty="0" smtClean="0"/>
              <a:t>:</a:t>
            </a:r>
          </a:p>
          <a:p>
            <a:pPr>
              <a:buNone/>
            </a:pPr>
            <a:r>
              <a:rPr lang="en-US" b="1" dirty="0" smtClean="0"/>
              <a:t>1. Determine the number of input variables in the circuit. For </a:t>
            </a:r>
            <a:r>
              <a:rPr lang="en-US" b="1" i="1" dirty="0" smtClean="0"/>
              <a:t>n inputs, form the </a:t>
            </a:r>
            <a:r>
              <a:rPr lang="en-US" b="1" i="1" dirty="0" smtClean="0"/>
              <a:t>2</a:t>
            </a:r>
            <a:r>
              <a:rPr lang="en-US" b="1" i="1" baseline="30000" dirty="0" smtClean="0"/>
              <a:t>n </a:t>
            </a:r>
            <a:r>
              <a:rPr lang="en-US" dirty="0" smtClean="0"/>
              <a:t>possible </a:t>
            </a:r>
            <a:r>
              <a:rPr lang="en-US" dirty="0" smtClean="0"/>
              <a:t>input combinations and list the binary numbers from 0 to (2</a:t>
            </a:r>
            <a:r>
              <a:rPr lang="en-US" i="1" baseline="30000" dirty="0" smtClean="0"/>
              <a:t>n </a:t>
            </a:r>
            <a:r>
              <a:rPr lang="en-US" i="1" dirty="0" smtClean="0"/>
              <a:t>- 1) in </a:t>
            </a:r>
            <a:r>
              <a:rPr lang="en-US" i="1" dirty="0" smtClean="0"/>
              <a:t>a </a:t>
            </a:r>
            <a:r>
              <a:rPr lang="en-US" dirty="0" smtClean="0"/>
              <a:t>table</a:t>
            </a:r>
            <a:r>
              <a:rPr lang="en-US" dirty="0" smtClean="0"/>
              <a:t>.</a:t>
            </a:r>
          </a:p>
          <a:p>
            <a:pPr>
              <a:buNone/>
            </a:pPr>
            <a:r>
              <a:rPr lang="en-US" b="1" dirty="0" smtClean="0"/>
              <a:t>2. Label the outputs of selected gates with arbitrary symbols.</a:t>
            </a:r>
          </a:p>
          <a:p>
            <a:pPr>
              <a:buNone/>
            </a:pPr>
            <a:r>
              <a:rPr lang="en-US" b="1" dirty="0" smtClean="0"/>
              <a:t>3. Obtain the truth table for the outputs of those gates which are a function of </a:t>
            </a:r>
            <a:r>
              <a:rPr lang="en-US" b="1" dirty="0" smtClean="0"/>
              <a:t>the </a:t>
            </a:r>
            <a:r>
              <a:rPr lang="en-US" dirty="0" smtClean="0"/>
              <a:t>input </a:t>
            </a:r>
            <a:r>
              <a:rPr lang="en-US" dirty="0" smtClean="0"/>
              <a:t>variables only.</a:t>
            </a:r>
          </a:p>
          <a:p>
            <a:pPr>
              <a:buNone/>
            </a:pPr>
            <a:r>
              <a:rPr lang="en-US" b="1" dirty="0" smtClean="0"/>
              <a:t>4. Proceed to obtain the truth table for the outputs of those gates which are a </a:t>
            </a:r>
            <a:r>
              <a:rPr lang="en-US" b="1" dirty="0" smtClean="0"/>
              <a:t>function </a:t>
            </a:r>
            <a:r>
              <a:rPr lang="en-US" dirty="0" smtClean="0"/>
              <a:t>of </a:t>
            </a:r>
            <a:r>
              <a:rPr lang="en-US" dirty="0" smtClean="0"/>
              <a:t>previously defined values until the columns for all outputs are determined.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Table for example</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981200" y="1524000"/>
            <a:ext cx="5527430" cy="3505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Procedure </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1. From the specifications of the circuit, determine the required number of </a:t>
            </a:r>
            <a:r>
              <a:rPr lang="en-US" dirty="0" smtClean="0"/>
              <a:t>inputs and </a:t>
            </a:r>
            <a:r>
              <a:rPr lang="en-US" dirty="0" smtClean="0"/>
              <a:t>outputs and assign a symbol to each.</a:t>
            </a:r>
          </a:p>
          <a:p>
            <a:pPr>
              <a:buNone/>
            </a:pPr>
            <a:r>
              <a:rPr lang="en-US" dirty="0" smtClean="0"/>
              <a:t>2. Derive the truth table that defines the required relationship between inputs </a:t>
            </a:r>
            <a:r>
              <a:rPr lang="en-US" dirty="0" smtClean="0"/>
              <a:t>and outputs.</a:t>
            </a:r>
          </a:p>
          <a:p>
            <a:pPr>
              <a:buNone/>
            </a:pPr>
            <a:r>
              <a:rPr lang="en-US" dirty="0" smtClean="0"/>
              <a:t>3. Obtain the simplified Boolean functions for each output as a function of the </a:t>
            </a:r>
            <a:r>
              <a:rPr lang="en-US" dirty="0" smtClean="0"/>
              <a:t>input variables</a:t>
            </a:r>
            <a:r>
              <a:rPr lang="en-US" dirty="0" smtClean="0"/>
              <a:t>.</a:t>
            </a:r>
          </a:p>
          <a:p>
            <a:pPr>
              <a:buNone/>
            </a:pPr>
            <a:r>
              <a:rPr lang="en-US" dirty="0" smtClean="0"/>
              <a:t>4. Draw the logic diagram and verify the correctness of the design (manually or </a:t>
            </a:r>
            <a:r>
              <a:rPr lang="en-US" dirty="0" smtClean="0"/>
              <a:t>by simulation</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509</Words>
  <Application>Microsoft Office PowerPoint</Application>
  <PresentationFormat>On-screen Show (4:3)</PresentationFormat>
  <Paragraphs>37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Digital Logic  Lecture 08</vt:lpstr>
      <vt:lpstr>Combinational Logic  1</vt:lpstr>
      <vt:lpstr>Combinational Logic  2</vt:lpstr>
      <vt:lpstr>Analysis Procedure </vt:lpstr>
      <vt:lpstr>Example 1</vt:lpstr>
      <vt:lpstr>Example …. Cont.</vt:lpstr>
      <vt:lpstr>Truth Table </vt:lpstr>
      <vt:lpstr>Truth Table for example</vt:lpstr>
      <vt:lpstr>Design Procedure </vt:lpstr>
      <vt:lpstr>Code conversion example</vt:lpstr>
      <vt:lpstr>Code conversion k-map 1</vt:lpstr>
      <vt:lpstr>Code conversion k-map 2</vt:lpstr>
      <vt:lpstr>Code Conversion Implmentation</vt:lpstr>
      <vt:lpstr>BINARY ADDER–SUBTRACTOR</vt:lpstr>
      <vt:lpstr>Half Adder</vt:lpstr>
      <vt:lpstr>Full Adder</vt:lpstr>
      <vt:lpstr>Full Adder Implementation </vt:lpstr>
      <vt:lpstr>Four bit Adder</vt:lpstr>
      <vt:lpstr>Thanks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Logic  Lecture 08</dc:title>
  <dc:creator>amrawamry</dc:creator>
  <cp:lastModifiedBy>amrawamry</cp:lastModifiedBy>
  <cp:revision>2</cp:revision>
  <dcterms:created xsi:type="dcterms:W3CDTF">2006-08-16T00:00:00Z</dcterms:created>
  <dcterms:modified xsi:type="dcterms:W3CDTF">2013-11-22T18:14:11Z</dcterms:modified>
</cp:coreProperties>
</file>